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9" r:id="rId3"/>
    <p:sldId id="270" r:id="rId4"/>
    <p:sldId id="271" r:id="rId5"/>
    <p:sldId id="272" r:id="rId6"/>
    <p:sldId id="273" r:id="rId7"/>
    <p:sldId id="274" r:id="rId8"/>
    <p:sldId id="275" r:id="rId9"/>
    <p:sldId id="276" r:id="rId10"/>
    <p:sldId id="28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81A071-60D8-4A70-A8F3-876A8B78EDC4}" type="datetimeFigureOut">
              <a:rPr lang="en-US" smtClean="0"/>
              <a:t>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2CC0CC-6AFA-4A7D-B190-96E5E1E29568}" type="slidenum">
              <a:rPr lang="en-US" smtClean="0"/>
              <a:t>‹#›</a:t>
            </a:fld>
            <a:endParaRPr lang="en-US"/>
          </a:p>
        </p:txBody>
      </p:sp>
    </p:spTree>
    <p:extLst>
      <p:ext uri="{BB962C8B-B14F-4D97-AF65-F5344CB8AC3E}">
        <p14:creationId xmlns:p14="http://schemas.microsoft.com/office/powerpoint/2010/main" val="3724026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9E0603-5383-40F2-A636-7FC29DFB033A}"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D1920040-1706-4513-9075-312E5A0B99A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9DBB02-063F-4C07-951D-6DCAE4EF9271}"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D1920040-1706-4513-9075-312E5A0B99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66F348-4CDC-4B16-A28E-68827F141C08}"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D1920040-1706-4513-9075-312E5A0B99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6E2DB8-F84C-49AB-834A-83F3CC1284FA}"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D1920040-1706-4513-9075-312E5A0B99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093D6381-D1E9-4730-B4B5-BCE3181D9215}"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D1920040-1706-4513-9075-312E5A0B99A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53808E-A2CA-4752-8CAC-102A572176B9}" type="datetime1">
              <a:rPr lang="en-US" smtClean="0"/>
              <a:t>1/2/2021</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D1920040-1706-4513-9075-312E5A0B99A6}"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03D0BD-DCF5-4E59-8F20-613A46E5449B}" type="datetime1">
              <a:rPr lang="en-US" smtClean="0"/>
              <a:t>1/2/2021</a:t>
            </a:fld>
            <a:endParaRPr lang="en-US"/>
          </a:p>
        </p:txBody>
      </p:sp>
      <p:sp>
        <p:nvSpPr>
          <p:cNvPr id="8" name="Footer Placeholder 7"/>
          <p:cNvSpPr>
            <a:spLocks noGrp="1"/>
          </p:cNvSpPr>
          <p:nvPr>
            <p:ph type="ftr" sz="quarter" idx="11"/>
          </p:nvPr>
        </p:nvSpPr>
        <p:spPr/>
        <p:txBody>
          <a:bodyPr/>
          <a:lstStyle/>
          <a:p>
            <a:r>
              <a:rPr lang="en-US" smtClean="0"/>
              <a:t>Prof.Azza Abdallah</a:t>
            </a:r>
            <a:endParaRPr lang="en-US"/>
          </a:p>
        </p:txBody>
      </p:sp>
      <p:sp>
        <p:nvSpPr>
          <p:cNvPr id="9" name="Slide Number Placeholder 8"/>
          <p:cNvSpPr>
            <a:spLocks noGrp="1"/>
          </p:cNvSpPr>
          <p:nvPr>
            <p:ph type="sldNum" sz="quarter" idx="12"/>
          </p:nvPr>
        </p:nvSpPr>
        <p:spPr/>
        <p:txBody>
          <a:bodyPr/>
          <a:lstStyle/>
          <a:p>
            <a:fld id="{D1920040-1706-4513-9075-312E5A0B99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97F377-C2F1-4855-BACD-18656B8733B1}" type="datetime1">
              <a:rPr lang="en-US" smtClean="0"/>
              <a:t>1/2/2021</a:t>
            </a:fld>
            <a:endParaRPr lang="en-US"/>
          </a:p>
        </p:txBody>
      </p:sp>
      <p:sp>
        <p:nvSpPr>
          <p:cNvPr id="4" name="Footer Placeholder 3"/>
          <p:cNvSpPr>
            <a:spLocks noGrp="1"/>
          </p:cNvSpPr>
          <p:nvPr>
            <p:ph type="ftr" sz="quarter" idx="11"/>
          </p:nvPr>
        </p:nvSpPr>
        <p:spPr/>
        <p:txBody>
          <a:bodyPr/>
          <a:lstStyle/>
          <a:p>
            <a:r>
              <a:rPr lang="en-US" smtClean="0"/>
              <a:t>Prof.Azza Abdallah</a:t>
            </a:r>
            <a:endParaRPr lang="en-US"/>
          </a:p>
        </p:txBody>
      </p:sp>
      <p:sp>
        <p:nvSpPr>
          <p:cNvPr id="5" name="Slide Number Placeholder 4"/>
          <p:cNvSpPr>
            <a:spLocks noGrp="1"/>
          </p:cNvSpPr>
          <p:nvPr>
            <p:ph type="sldNum" sz="quarter" idx="12"/>
          </p:nvPr>
        </p:nvSpPr>
        <p:spPr/>
        <p:txBody>
          <a:bodyPr/>
          <a:lstStyle/>
          <a:p>
            <a:fld id="{D1920040-1706-4513-9075-312E5A0B99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019B43-FACC-49E7-B317-F935D6F8ECB2}" type="datetime1">
              <a:rPr lang="en-US" smtClean="0"/>
              <a:t>1/2/2021</a:t>
            </a:fld>
            <a:endParaRPr lang="en-US"/>
          </a:p>
        </p:txBody>
      </p:sp>
      <p:sp>
        <p:nvSpPr>
          <p:cNvPr id="3" name="Footer Placeholder 2"/>
          <p:cNvSpPr>
            <a:spLocks noGrp="1"/>
          </p:cNvSpPr>
          <p:nvPr>
            <p:ph type="ftr" sz="quarter" idx="11"/>
          </p:nvPr>
        </p:nvSpPr>
        <p:spPr/>
        <p:txBody>
          <a:bodyPr/>
          <a:lstStyle/>
          <a:p>
            <a:r>
              <a:rPr lang="en-US" smtClean="0"/>
              <a:t>Prof.Azza Abdallah</a:t>
            </a:r>
            <a:endParaRPr lang="en-US"/>
          </a:p>
        </p:txBody>
      </p:sp>
      <p:sp>
        <p:nvSpPr>
          <p:cNvPr id="4" name="Slide Number Placeholder 3"/>
          <p:cNvSpPr>
            <a:spLocks noGrp="1"/>
          </p:cNvSpPr>
          <p:nvPr>
            <p:ph type="sldNum" sz="quarter" idx="12"/>
          </p:nvPr>
        </p:nvSpPr>
        <p:spPr/>
        <p:txBody>
          <a:bodyPr/>
          <a:lstStyle/>
          <a:p>
            <a:fld id="{D1920040-1706-4513-9075-312E5A0B99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AF52D807-EAB8-4F39-B4A6-7288ED696B58}" type="datetime1">
              <a:rPr lang="en-US" smtClean="0"/>
              <a:t>1/2/2021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smtClean="0"/>
              <a:t>Prof.Azza Abdallah</a:t>
            </a:r>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D1920040-1706-4513-9075-312E5A0B99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FFEDF0-CF2C-4389-A616-7A7EC424E26C}" type="datetime1">
              <a:rPr lang="en-US" smtClean="0"/>
              <a:t>1/2/2021</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D1920040-1706-4513-9075-312E5A0B99A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CB54B17D-7E73-45A4-8D67-369C5E3D81B0}" type="datetime1">
              <a:rPr lang="en-US" smtClean="0"/>
              <a:t>1/2/2021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en-US" smtClean="0"/>
              <a:t>Prof.Azza Abdallah</a:t>
            </a:r>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D1920040-1706-4513-9075-312E5A0B99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94880" y="1536917"/>
            <a:ext cx="7071167" cy="1754326"/>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EG"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9. الخصائص العامة للمحيطات</a:t>
            </a:r>
          </a:p>
          <a:p>
            <a:pPr algn="ctr"/>
            <a:r>
              <a:rPr lang="ar-EG"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الهندى والقطبى)</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1160538" y="4258033"/>
            <a:ext cx="6939853" cy="1569660"/>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EG"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أ.د.عزة عبدالله</a:t>
            </a:r>
          </a:p>
          <a:p>
            <a:pPr algn="ctr" rtl="1"/>
            <a:r>
              <a:rPr lang="ar-EG"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أستاذ الجغرافيه الطبيعيه ووكيل شئون التعليم والطلاب الأسبق </a:t>
            </a:r>
            <a:r>
              <a:rPr lang="ar-EG"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كلية الآداب جامعة بنها</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Footer Placeholder 7"/>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D1920040-1706-4513-9075-312E5A0B99A6}" type="slidenum">
              <a:rPr lang="en-US" smtClean="0"/>
              <a:pPr/>
              <a:t>1</a:t>
            </a:fld>
            <a:endParaRPr lang="en-US"/>
          </a:p>
        </p:txBody>
      </p:sp>
      <p:pic>
        <p:nvPicPr>
          <p:cNvPr id="1026" name="Picture 2" descr="شعار الجامعة ألوان"/>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4772" y="395144"/>
            <a:ext cx="1011237"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75" y="493713"/>
            <a:ext cx="1019175" cy="5064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3" y="2204864"/>
            <a:ext cx="6420347" cy="1754326"/>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ar-EG"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نشكركم على حسن الاستماع</a:t>
            </a:r>
          </a:p>
          <a:p>
            <a:pPr algn="ctr"/>
            <a:r>
              <a:rPr lang="ar-EG"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أ.د./عزة عبدالله</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4" name="Slide Number Placeholder 3"/>
          <p:cNvSpPr>
            <a:spLocks noGrp="1"/>
          </p:cNvSpPr>
          <p:nvPr>
            <p:ph type="sldNum" sz="quarter" idx="12"/>
          </p:nvPr>
        </p:nvSpPr>
        <p:spPr/>
        <p:txBody>
          <a:bodyPr/>
          <a:lstStyle/>
          <a:p>
            <a:fld id="{D1920040-1706-4513-9075-312E5A0B99A6}" type="slidenum">
              <a:rPr lang="en-US" smtClean="0"/>
              <a:pPr/>
              <a:t>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476672"/>
            <a:ext cx="8424936" cy="5586145"/>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457200" algn="ctr" defTabSz="914400" rtl="1" eaLnBrk="1" fontAlgn="base" latinLnBrk="0" hangingPunct="1">
              <a:lnSpc>
                <a:spcPct val="150000"/>
              </a:lnSpc>
              <a:spcBef>
                <a:spcPct val="0"/>
              </a:spcBef>
              <a:spcAft>
                <a:spcPct val="0"/>
              </a:spcAft>
              <a:buClrTx/>
              <a:buSzTx/>
              <a:buFontTx/>
              <a:buNone/>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PT Bold Heading"/>
                <a:ea typeface="Times New Roman" pitchFamily="18" charset="0"/>
                <a:cs typeface="Arial" pitchFamily="34" charset="0"/>
              </a:rPr>
              <a:t>المحيط الهندي</a:t>
            </a:r>
            <a:endParaRPr kumimoji="0" lang="en-US"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a:p>
            <a:pPr marL="0" marR="0" lvl="0" indent="457200" algn="ctr" defTabSz="914400" rtl="1" eaLnBrk="0" fontAlgn="base" latinLnBrk="0" hangingPunct="0">
              <a:lnSpc>
                <a:spcPct val="150000"/>
              </a:lnSpc>
              <a:spcBef>
                <a:spcPct val="0"/>
              </a:spcBef>
              <a:spcAft>
                <a:spcPct val="0"/>
              </a:spcAft>
              <a:buClrTx/>
              <a:buSzTx/>
              <a:buFontTx/>
              <a:buNone/>
              <a:tabLst/>
            </a:pPr>
            <a:r>
              <a:rPr kumimoji="0" lang="ar-EG" sz="2400" b="1" i="1" u="sng"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المساحة والشكل:</a:t>
            </a:r>
            <a:endParaRPr kumimoji="0" lang="en-US"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50000"/>
              </a:lnSpc>
              <a:spcBef>
                <a:spcPct val="0"/>
              </a:spcBef>
              <a:spcAft>
                <a:spcPct val="0"/>
              </a:spcAft>
              <a:buClrTx/>
              <a:buSzTx/>
              <a:buFontTx/>
              <a:buNone/>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المحيط الهندي صغير في مساحته بالنسبة للمحيط الهادي والمحيط الأطلسي، كذلك يختلف عنهما في شكله حيث أنه مغلق من ناحية الشمال بواسطة اليابس الآسيوي. كما أن المحيط الهندي يمتد شمالاً حتى مدار السرطان، وتتكون الأجزاء الساحلية من المحيط الهندي من هضاب قديمة مثل أفريقية وهضبة بلا د العرب وهضبة الدكن وهضبة غربي استراليا. أو بمعني آخر من بقايا قارة جندوانا القديمة، وذلك فيما عدا الجزء الشمالي الشرقي حيث توجد جزر الهند الشرقية بجبالها الالتوائية. أما في الجنوب فيوجد جزء من قارة أنتاركتيكا بين خطي طول 20 شرقا،115 شرقا.</a:t>
            </a:r>
            <a:endParaRPr lang="en-US"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5" name="Slide Number Placeholder 4"/>
          <p:cNvSpPr>
            <a:spLocks noGrp="1"/>
          </p:cNvSpPr>
          <p:nvPr>
            <p:ph type="sldNum" sz="quarter" idx="12"/>
          </p:nvPr>
        </p:nvSpPr>
        <p:spPr/>
        <p:txBody>
          <a:bodyPr/>
          <a:lstStyle/>
          <a:p>
            <a:fld id="{D1920040-1706-4513-9075-312E5A0B99A6}"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5" y="1124744"/>
            <a:ext cx="8424937" cy="4893647"/>
          </a:xfrm>
          <a:prstGeom prst="rect">
            <a:avLst/>
          </a:prstGeom>
        </p:spPr>
        <p:style>
          <a:lnRef idx="0">
            <a:schemeClr val="dk1"/>
          </a:lnRef>
          <a:fillRef idx="3">
            <a:schemeClr val="dk1"/>
          </a:fillRef>
          <a:effectRef idx="3">
            <a:schemeClr val="dk1"/>
          </a:effectRef>
          <a:fontRef idx="minor">
            <a:schemeClr val="lt1"/>
          </a:fontRef>
        </p:style>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EG" sz="2400" b="1" i="1" u="sng" strike="noStrike" cap="none" spc="0" normalizeH="0" baseline="0" dirty="0" smtClean="0">
                <a:ln/>
                <a:solidFill>
                  <a:schemeClr val="accent3"/>
                </a:solidFill>
                <a:effectLst/>
                <a:latin typeface="Simplified Arabic" pitchFamily="18" charset="-78"/>
                <a:ea typeface="Times New Roman" pitchFamily="18" charset="0"/>
                <a:cs typeface="Simplified Arabic" pitchFamily="18" charset="-78"/>
              </a:rPr>
              <a:t>قاع المحيط الهندي:</a:t>
            </a:r>
          </a:p>
          <a:p>
            <a:pPr marL="0" marR="0" lvl="0" indent="457200" algn="ctr" defTabSz="914400" rtl="1" eaLnBrk="1" fontAlgn="base" latinLnBrk="0" hangingPunct="1">
              <a:lnSpc>
                <a:spcPct val="100000"/>
              </a:lnSpc>
              <a:spcBef>
                <a:spcPct val="0"/>
              </a:spcBef>
              <a:spcAft>
                <a:spcPct val="0"/>
              </a:spcAft>
              <a:buClrTx/>
              <a:buSzTx/>
              <a:buFontTx/>
              <a:buNone/>
              <a:tabLst/>
            </a:pPr>
            <a:endParaRPr kumimoji="0" lang="en-US" sz="2400" b="1" i="0" u="none" strike="noStrike" cap="none" spc="0" normalizeH="0" baseline="0" dirty="0" smtClean="0">
              <a:ln/>
              <a:solidFill>
                <a:schemeClr val="accent3"/>
              </a:solidFill>
              <a:effectLst/>
              <a:latin typeface="Arial" pitchFamily="34" charset="0"/>
              <a:cs typeface="Arial" pitchFamily="34" charset="0"/>
            </a:endParaRPr>
          </a:p>
          <a:p>
            <a:pPr indent="457200" algn="just" rtl="1" eaLnBrk="0" fontAlgn="base" hangingPunct="0">
              <a:spcBef>
                <a:spcPct val="0"/>
              </a:spcBef>
              <a:spcAft>
                <a:spcPct val="0"/>
              </a:spcAft>
            </a:pPr>
            <a:r>
              <a:rPr kumimoji="0" lang="ar-EG" sz="2400" b="1" i="0" u="none" strike="noStrike" cap="none" spc="0" normalizeH="0" baseline="0" dirty="0" smtClean="0">
                <a:ln/>
                <a:solidFill>
                  <a:schemeClr val="accent3"/>
                </a:solidFill>
                <a:effectLst/>
                <a:latin typeface="Simplified Arabic" pitchFamily="18" charset="-78"/>
                <a:ea typeface="Times New Roman" pitchFamily="18" charset="0"/>
                <a:cs typeface="Simplified Arabic" pitchFamily="18" charset="-78"/>
              </a:rPr>
              <a:t>من ناحية العمق نجد أن المحيط الهندي متجانس من ناحية أعماقه، حيث أن </a:t>
            </a:r>
            <a:r>
              <a:rPr kumimoji="0" lang="ar-EG" sz="2400" b="1" i="0" u="sng" strike="noStrike" cap="none" spc="0" normalizeH="0" baseline="0" dirty="0" smtClean="0">
                <a:ln/>
                <a:solidFill>
                  <a:srgbClr val="FFFF00"/>
                </a:solidFill>
                <a:effectLst/>
                <a:latin typeface="Simplified Arabic" pitchFamily="18" charset="-78"/>
                <a:ea typeface="Times New Roman" pitchFamily="18" charset="0"/>
                <a:cs typeface="Simplified Arabic" pitchFamily="18" charset="-78"/>
              </a:rPr>
              <a:t>60%منه يتكون من سهل عميق يتراوح عمقه بين 2000،3000 قامة</a:t>
            </a:r>
            <a:r>
              <a:rPr kumimoji="0" lang="ar-EG" sz="2400" b="1" i="0" u="none" strike="noStrike" cap="none" spc="0" normalizeH="0" baseline="0" dirty="0" smtClean="0">
                <a:ln/>
                <a:solidFill>
                  <a:schemeClr val="accent3"/>
                </a:solidFill>
                <a:effectLst/>
                <a:latin typeface="Simplified Arabic" pitchFamily="18" charset="-78"/>
                <a:ea typeface="Times New Roman" pitchFamily="18" charset="0"/>
                <a:cs typeface="Simplified Arabic" pitchFamily="18" charset="-78"/>
              </a:rPr>
              <a:t>.</a:t>
            </a:r>
          </a:p>
          <a:p>
            <a:pPr indent="457200" algn="just" rtl="1" eaLnBrk="0" fontAlgn="base" hangingPunct="0">
              <a:spcBef>
                <a:spcPct val="0"/>
              </a:spcBef>
              <a:spcAft>
                <a:spcPct val="0"/>
              </a:spcAft>
            </a:pPr>
            <a:r>
              <a:rPr kumimoji="0" lang="ar-EG" sz="2400" b="1" i="0" u="none" strike="noStrike" cap="none" spc="0" normalizeH="0" baseline="0" dirty="0" smtClean="0">
                <a:ln/>
                <a:solidFill>
                  <a:schemeClr val="accent3"/>
                </a:solidFill>
                <a:effectLst/>
                <a:latin typeface="Simplified Arabic" pitchFamily="18" charset="-78"/>
                <a:ea typeface="Times New Roman" pitchFamily="18" charset="0"/>
                <a:cs typeface="Simplified Arabic" pitchFamily="18" charset="-78"/>
              </a:rPr>
              <a:t>يكاد المحيط الهندي </a:t>
            </a:r>
            <a:r>
              <a:rPr kumimoji="0" lang="ar-EG" sz="2400" b="1" i="0" u="sng" strike="noStrike" cap="none" spc="0" normalizeH="0" baseline="0" dirty="0" smtClean="0">
                <a:ln/>
                <a:solidFill>
                  <a:srgbClr val="FF0000"/>
                </a:solidFill>
                <a:effectLst/>
                <a:latin typeface="Simplified Arabic" pitchFamily="18" charset="-78"/>
                <a:ea typeface="Times New Roman" pitchFamily="18" charset="0"/>
                <a:cs typeface="Simplified Arabic" pitchFamily="18" charset="-78"/>
              </a:rPr>
              <a:t>يخلو من المنخفضات </a:t>
            </a:r>
            <a:r>
              <a:rPr lang="ar-EG" sz="2400" b="1" u="sng" dirty="0" smtClean="0">
                <a:ln/>
                <a:solidFill>
                  <a:srgbClr val="FF0000"/>
                </a:solidFill>
                <a:latin typeface="Simplified Arabic" pitchFamily="18" charset="-78"/>
                <a:ea typeface="Times New Roman" pitchFamily="18" charset="0"/>
                <a:cs typeface="Simplified Arabic" pitchFamily="18" charset="-78"/>
              </a:rPr>
              <a:t>الطولية </a:t>
            </a:r>
            <a:r>
              <a:rPr lang="ar-EG" sz="2400" b="1" dirty="0" smtClean="0">
                <a:ln/>
                <a:solidFill>
                  <a:schemeClr val="accent3"/>
                </a:solidFill>
                <a:latin typeface="Simplified Arabic" pitchFamily="18" charset="-78"/>
                <a:ea typeface="Times New Roman" pitchFamily="18" charset="0"/>
                <a:cs typeface="Simplified Arabic" pitchFamily="18" charset="-78"/>
              </a:rPr>
              <a:t>اللهم إلا في منطقة </a:t>
            </a:r>
            <a:r>
              <a:rPr lang="ar-EG" sz="2400" b="1" u="sng" dirty="0" smtClean="0">
                <a:ln/>
                <a:solidFill>
                  <a:srgbClr val="FF0000"/>
                </a:solidFill>
                <a:latin typeface="Simplified Arabic" pitchFamily="18" charset="-78"/>
                <a:ea typeface="Times New Roman" pitchFamily="18" charset="0"/>
                <a:cs typeface="Simplified Arabic" pitchFamily="18" charset="-78"/>
              </a:rPr>
              <a:t>منخفض سوندا ٍ</a:t>
            </a:r>
            <a:r>
              <a:rPr lang="en-US" sz="2400" b="1" u="sng" dirty="0" err="1" smtClean="0">
                <a:ln/>
                <a:solidFill>
                  <a:srgbClr val="FF0000"/>
                </a:solidFill>
                <a:latin typeface="Simplified Arabic" pitchFamily="18" charset="-78"/>
                <a:ea typeface="Times New Roman" pitchFamily="18" charset="0"/>
                <a:cs typeface="Simplified Arabic" pitchFamily="18" charset="-78"/>
              </a:rPr>
              <a:t>Sunda</a:t>
            </a:r>
            <a:r>
              <a:rPr lang="ar-EG" sz="2400" b="1" u="sng" dirty="0" smtClean="0">
                <a:ln/>
                <a:solidFill>
                  <a:srgbClr val="FF0000"/>
                </a:solidFill>
                <a:latin typeface="Simplified Arabic" pitchFamily="18" charset="-78"/>
                <a:ea typeface="Times New Roman" pitchFamily="18" charset="0"/>
                <a:cs typeface="Simplified Arabic" pitchFamily="18" charset="-78"/>
              </a:rPr>
              <a:t> حيث يصل العمق إلي 4076 قامة.</a:t>
            </a:r>
          </a:p>
          <a:p>
            <a:pPr indent="457200" algn="just" rtl="1" eaLnBrk="0" fontAlgn="base" hangingPunct="0">
              <a:spcBef>
                <a:spcPct val="0"/>
              </a:spcBef>
              <a:spcAft>
                <a:spcPct val="0"/>
              </a:spcAft>
            </a:pPr>
            <a:r>
              <a:rPr lang="ar-EG" sz="2400" b="1" dirty="0" smtClean="0">
                <a:ln/>
                <a:solidFill>
                  <a:schemeClr val="accent3"/>
                </a:solidFill>
                <a:latin typeface="Simplified Arabic" pitchFamily="18" charset="-78"/>
                <a:ea typeface="Times New Roman" pitchFamily="18" charset="0"/>
                <a:cs typeface="Simplified Arabic" pitchFamily="18" charset="-78"/>
              </a:rPr>
              <a:t>يوجد في المحيط الهندي بعض </a:t>
            </a:r>
            <a:r>
              <a:rPr lang="ar-EG" sz="2400" b="1" u="sng" dirty="0" smtClean="0">
                <a:ln/>
                <a:solidFill>
                  <a:srgbClr val="00B0F0"/>
                </a:solidFill>
                <a:latin typeface="Simplified Arabic" pitchFamily="18" charset="-78"/>
                <a:ea typeface="Times New Roman" pitchFamily="18" charset="0"/>
                <a:cs typeface="Simplified Arabic" pitchFamily="18" charset="-78"/>
              </a:rPr>
              <a:t>السلاسل</a:t>
            </a:r>
            <a:r>
              <a:rPr lang="ar-EG" sz="2400" b="1" dirty="0" smtClean="0">
                <a:ln/>
                <a:solidFill>
                  <a:schemeClr val="accent3"/>
                </a:solidFill>
                <a:latin typeface="Simplified Arabic" pitchFamily="18" charset="-78"/>
                <a:ea typeface="Times New Roman" pitchFamily="18" charset="0"/>
                <a:cs typeface="Simplified Arabic" pitchFamily="18" charset="-78"/>
              </a:rPr>
              <a:t> الواسعة التي تفصل بين الأحواض العميقة، وتمتد احدي السلاسل بين الطرف الجنوبي لشبه جزيرة الهند وبين القارة القطبية . </a:t>
            </a:r>
          </a:p>
          <a:p>
            <a:pPr indent="457200" algn="just" rtl="1" eaLnBrk="0" fontAlgn="base" hangingPunct="0">
              <a:spcBef>
                <a:spcPct val="0"/>
              </a:spcBef>
              <a:spcAft>
                <a:spcPct val="0"/>
              </a:spcAft>
            </a:pPr>
            <a:r>
              <a:rPr lang="ar-EG" sz="2400" b="1" dirty="0" smtClean="0">
                <a:ln/>
                <a:solidFill>
                  <a:schemeClr val="accent3"/>
                </a:solidFill>
                <a:latin typeface="Simplified Arabic" pitchFamily="18" charset="-78"/>
                <a:ea typeface="Times New Roman" pitchFamily="18" charset="0"/>
                <a:cs typeface="Simplified Arabic" pitchFamily="18" charset="-78"/>
              </a:rPr>
              <a:t>هناك </a:t>
            </a:r>
            <a:r>
              <a:rPr lang="ar-EG" sz="2400" b="1" u="sng" dirty="0" smtClean="0">
                <a:ln/>
                <a:solidFill>
                  <a:srgbClr val="00B0F0"/>
                </a:solidFill>
                <a:latin typeface="Simplified Arabic" pitchFamily="18" charset="-78"/>
                <a:ea typeface="Times New Roman" pitchFamily="18" charset="0"/>
                <a:cs typeface="Simplified Arabic" pitchFamily="18" charset="-78"/>
              </a:rPr>
              <a:t>سلسلة عرضية تسمي سلسلة سقطرة – شاجوس </a:t>
            </a:r>
            <a:r>
              <a:rPr lang="en-US" sz="2400" b="1" u="sng" dirty="0" smtClean="0">
                <a:ln/>
                <a:solidFill>
                  <a:srgbClr val="00B0F0"/>
                </a:solidFill>
                <a:latin typeface="Simplified Arabic" pitchFamily="18" charset="-78"/>
                <a:ea typeface="Times New Roman" pitchFamily="18" charset="0"/>
                <a:cs typeface="Simplified Arabic" pitchFamily="18" charset="-78"/>
              </a:rPr>
              <a:t>Socotra- </a:t>
            </a:r>
            <a:r>
              <a:rPr lang="en-US" sz="2400" b="1" u="sng" dirty="0" err="1" smtClean="0">
                <a:ln/>
                <a:solidFill>
                  <a:srgbClr val="00B0F0"/>
                </a:solidFill>
                <a:latin typeface="Simplified Arabic" pitchFamily="18" charset="-78"/>
                <a:ea typeface="Times New Roman" pitchFamily="18" charset="0"/>
                <a:cs typeface="Simplified Arabic" pitchFamily="18" charset="-78"/>
              </a:rPr>
              <a:t>chagos</a:t>
            </a:r>
            <a:r>
              <a:rPr lang="ar-EG" sz="2400" b="1" u="sng" dirty="0" smtClean="0">
                <a:ln/>
                <a:solidFill>
                  <a:srgbClr val="00B0F0"/>
                </a:solidFill>
                <a:latin typeface="Simplified Arabic" pitchFamily="18" charset="-78"/>
                <a:ea typeface="Times New Roman" pitchFamily="18" charset="0"/>
                <a:cs typeface="Simplified Arabic" pitchFamily="18" charset="-78"/>
              </a:rPr>
              <a:t> </a:t>
            </a:r>
            <a:r>
              <a:rPr lang="ar-EG" sz="2400" b="1" dirty="0" smtClean="0">
                <a:ln/>
                <a:solidFill>
                  <a:schemeClr val="accent3"/>
                </a:solidFill>
                <a:latin typeface="Simplified Arabic" pitchFamily="18" charset="-78"/>
                <a:ea typeface="Times New Roman" pitchFamily="18" charset="0"/>
                <a:cs typeface="Simplified Arabic" pitchFamily="18" charset="-78"/>
              </a:rPr>
              <a:t>وتمتد من رأس غردفوي لتقابل السلسلة الطولية </a:t>
            </a:r>
            <a:r>
              <a:rPr lang="ar-EG" sz="2400" b="1" u="sng" dirty="0" smtClean="0">
                <a:ln/>
                <a:solidFill>
                  <a:schemeClr val="accent5">
                    <a:lumMod val="75000"/>
                  </a:schemeClr>
                </a:solidFill>
                <a:latin typeface="Simplified Arabic" pitchFamily="18" charset="-78"/>
                <a:ea typeface="Times New Roman" pitchFamily="18" charset="0"/>
                <a:cs typeface="Simplified Arabic" pitchFamily="18" charset="-78"/>
              </a:rPr>
              <a:t>وسلسلة سشيل </a:t>
            </a:r>
            <a:r>
              <a:rPr lang="en-US" sz="2400" b="1" u="sng" dirty="0" err="1" smtClean="0">
                <a:ln/>
                <a:solidFill>
                  <a:schemeClr val="accent5">
                    <a:lumMod val="75000"/>
                  </a:schemeClr>
                </a:solidFill>
                <a:latin typeface="Simplified Arabic" pitchFamily="18" charset="-78"/>
                <a:ea typeface="Times New Roman" pitchFamily="18" charset="0"/>
                <a:cs typeface="Simplified Arabic" pitchFamily="18" charset="-78"/>
              </a:rPr>
              <a:t>Sychelles</a:t>
            </a:r>
            <a:r>
              <a:rPr lang="ar-EG" sz="2400" b="1" dirty="0" smtClean="0">
                <a:ln/>
                <a:solidFill>
                  <a:schemeClr val="accent3"/>
                </a:solidFill>
                <a:latin typeface="Simplified Arabic" pitchFamily="18" charset="-78"/>
                <a:ea typeface="Times New Roman" pitchFamily="18" charset="0"/>
                <a:cs typeface="Simplified Arabic" pitchFamily="18" charset="-78"/>
              </a:rPr>
              <a:t> وتقع موازية للسلسلة السابقة والي الجنوب منها بحوالي 8000 ميل.</a:t>
            </a:r>
          </a:p>
          <a:p>
            <a:pPr marL="0" marR="0" lvl="0" indent="457200" algn="ctr" defTabSz="914400" rtl="1" eaLnBrk="0" fontAlgn="base" latinLnBrk="0" hangingPunct="0">
              <a:lnSpc>
                <a:spcPct val="100000"/>
              </a:lnSpc>
              <a:spcBef>
                <a:spcPct val="0"/>
              </a:spcBef>
              <a:spcAft>
                <a:spcPct val="0"/>
              </a:spcAft>
              <a:buClrTx/>
              <a:buSzTx/>
              <a:buFontTx/>
              <a:buNone/>
              <a:tabLst/>
            </a:pPr>
            <a:endParaRPr lang="en-US" sz="2400" b="1" cap="none" spc="0" dirty="0">
              <a:ln/>
              <a:solidFill>
                <a:schemeClr val="accent3"/>
              </a:solidFill>
              <a:effectLst/>
            </a:endParaRPr>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5" name="Slide Number Placeholder 4"/>
          <p:cNvSpPr>
            <a:spLocks noGrp="1"/>
          </p:cNvSpPr>
          <p:nvPr>
            <p:ph type="sldNum" sz="quarter" idx="12"/>
          </p:nvPr>
        </p:nvSpPr>
        <p:spPr/>
        <p:txBody>
          <a:bodyPr/>
          <a:lstStyle/>
          <a:p>
            <a:fld id="{D1920040-1706-4513-9075-312E5A0B99A6}"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ChangeArrowheads="1"/>
          </p:cNvSpPr>
          <p:nvPr/>
        </p:nvSpPr>
        <p:spPr bwMode="auto">
          <a:xfrm>
            <a:off x="251520" y="3284984"/>
            <a:ext cx="8568952" cy="2677656"/>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r" defTabSz="914400" rtl="1" eaLnBrk="0" fontAlgn="base" latinLnBrk="0" hangingPunct="0">
              <a:lnSpc>
                <a:spcPct val="100000"/>
              </a:lnSpc>
              <a:spcBef>
                <a:spcPct val="0"/>
              </a:spcBef>
              <a:spcAft>
                <a:spcPct val="0"/>
              </a:spcAft>
              <a:buClrTx/>
              <a:buSzTx/>
              <a:buFontTx/>
              <a:buNone/>
              <a:tabLst/>
            </a:pPr>
            <a:r>
              <a:rPr lang="ar-EG"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هناك بعض الجزر المرجانية في المحيط الهندي خاصة في جنوب غرب شبه جزيرة الهند وأهمها جزر لاكاديف وجزر مالديف. </a:t>
            </a:r>
          </a:p>
          <a:p>
            <a:pPr marL="0" marR="0" lvl="0" indent="457200" algn="r" defTabSz="914400" rtl="1" eaLnBrk="0" fontAlgn="base" latinLnBrk="0" hangingPunct="0">
              <a:lnSpc>
                <a:spcPct val="100000"/>
              </a:lnSpc>
              <a:spcBef>
                <a:spcPct val="0"/>
              </a:spcBef>
              <a:spcAft>
                <a:spcPct val="0"/>
              </a:spcAft>
              <a:buClrTx/>
              <a:buSzTx/>
              <a:buFontTx/>
              <a:buNone/>
              <a:tabLst/>
            </a:pPr>
            <a:r>
              <a:rPr lang="ar-EG"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أما جزيرتا موريشيس</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 </a:t>
            </a:r>
            <a:r>
              <a:rPr lang="ar-EG"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ورينيون</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 </a:t>
            </a:r>
            <a:r>
              <a:rPr lang="ar-EG"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فهما من أصل بركاني وتقعان الي الشرق من جزيرة مدغشقر. </a:t>
            </a:r>
          </a:p>
          <a:p>
            <a:pPr marL="0" marR="0" lvl="0" indent="457200" algn="r" defTabSz="914400" rtl="1" eaLnBrk="0" fontAlgn="base" latinLnBrk="0" hangingPunct="0">
              <a:lnSpc>
                <a:spcPct val="100000"/>
              </a:lnSpc>
              <a:spcBef>
                <a:spcPct val="0"/>
              </a:spcBef>
              <a:spcAft>
                <a:spcPct val="0"/>
              </a:spcAft>
              <a:buClrTx/>
              <a:buSzTx/>
              <a:buFontTx/>
              <a:buNone/>
              <a:tabLst/>
            </a:pPr>
            <a:r>
              <a:rPr lang="ar-EG"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أما الجزء الشرقي من المحيط الهندي فيكاد يكون خالياً من الجزر حيث أن قاع المحيط الهندي عميق في هذا الجزء منه. ولا توجد في هذا الجزء سوي مجموعة جزر كوكوس</a:t>
            </a:r>
            <a:r>
              <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 </a:t>
            </a:r>
            <a:r>
              <a:rPr lang="ar-EG"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وجزيرة كريسماس</a:t>
            </a:r>
            <a:endParaRPr 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endParaRPr>
          </a:p>
        </p:txBody>
      </p:sp>
      <p:sp>
        <p:nvSpPr>
          <p:cNvPr id="5" name="Rectangle 4"/>
          <p:cNvSpPr/>
          <p:nvPr/>
        </p:nvSpPr>
        <p:spPr>
          <a:xfrm>
            <a:off x="251520" y="476672"/>
            <a:ext cx="8640960" cy="2308324"/>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EG" sz="2400" b="1" i="1" u="sng"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جزر المحيط الهندي:</a:t>
            </a:r>
            <a:endParaRPr kumimoji="0" lang="en-US"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أكبر جزر المحيط الهندي عبارة عن جزر قارية وهي جزيرة مدغشقر وجزيرة سيلون وكذلك بعض الجزر الاخري الصغيرة مثل جزيرة سقطرة بالقرب من رأس غردفوي أو قمة القرن الأفريقي، وجزيرة زنجبار وجزر</a:t>
            </a:r>
            <a:r>
              <a:rPr kumimoji="0" lang="ar-EG"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ea typeface="Times New Roman" pitchFamily="18" charset="0"/>
                <a:cs typeface="Simplified Arabic" pitchFamily="18" charset="-78"/>
              </a:rPr>
              <a:t> </a:t>
            </a:r>
            <a:r>
              <a:rPr kumimoji="0" lang="ar-EG" sz="2400" b="1" i="0" u="none" strike="noStrike" cap="none" spc="50" normalizeH="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Simplified Arabic" pitchFamily="18" charset="-78"/>
                <a:ea typeface="Times New Roman" pitchFamily="18" charset="0"/>
                <a:cs typeface="Simplified Arabic" pitchFamily="18" charset="-78"/>
              </a:rPr>
              <a:t>كومورو. أما بنغال فهي تكون الأجزاء البارزة من امتداد الجزء الغارق من سلسلة جبال أراكان يوما في بورما ِ</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Footer Placeholder 6"/>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D1920040-1706-4513-9075-312E5A0B99A6}"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1" descr="البنغال"/>
          <p:cNvPicPr>
            <a:picLocks noChangeAspect="1" noChangeArrowheads="1"/>
          </p:cNvPicPr>
          <p:nvPr/>
        </p:nvPicPr>
        <p:blipFill>
          <a:blip r:embed="rId2" cstate="print"/>
          <a:srcRect/>
          <a:stretch>
            <a:fillRect/>
          </a:stretch>
        </p:blipFill>
        <p:spPr bwMode="auto">
          <a:xfrm>
            <a:off x="251520" y="980728"/>
            <a:ext cx="3456384" cy="4824536"/>
          </a:xfrm>
          <a:prstGeom prst="rect">
            <a:avLst/>
          </a:prstGeom>
          <a:noFill/>
          <a:ln w="28575">
            <a:solidFill>
              <a:srgbClr val="000000"/>
            </a:solidFill>
            <a:miter lim="800000"/>
            <a:headEnd/>
            <a:tailEnd/>
          </a:ln>
        </p:spPr>
      </p:pic>
      <p:sp>
        <p:nvSpPr>
          <p:cNvPr id="6" name="Rectangle 5"/>
          <p:cNvSpPr/>
          <p:nvPr/>
        </p:nvSpPr>
        <p:spPr>
          <a:xfrm>
            <a:off x="4211960" y="764704"/>
            <a:ext cx="4608512" cy="5632311"/>
          </a:xfrm>
          <a:prstGeom prst="rect">
            <a:avLst/>
          </a:prstGeom>
        </p:spPr>
        <p:style>
          <a:lnRef idx="0">
            <a:schemeClr val="accent4"/>
          </a:lnRef>
          <a:fillRef idx="3">
            <a:schemeClr val="accent4"/>
          </a:fillRef>
          <a:effectRef idx="3">
            <a:schemeClr val="accent4"/>
          </a:effectRef>
          <a:fontRef idx="minor">
            <a:schemeClr val="lt1"/>
          </a:fontRef>
        </p:style>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EG" sz="2400" b="1" i="1" u="sng"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البحار الهامشية المتصلة بالمحيط الهندي:</a:t>
            </a:r>
            <a:endParaRPr kumimoji="0" lang="en-US" sz="2400" b="1" i="0" u="none" strike="noStrike" cap="none" spc="150" normalizeH="0" baseline="0" dirty="0" smtClean="0">
              <a:ln w="11430"/>
              <a:solidFill>
                <a:srgbClr val="F8F8F8"/>
              </a:solidFill>
              <a:effectLst>
                <a:outerShdw blurRad="25400" algn="tl" rotWithShape="0">
                  <a:srgbClr val="000000">
                    <a:alpha val="43000"/>
                  </a:srgbClr>
                </a:outerShdw>
              </a:effectLst>
              <a:latin typeface="Arial" pitchFamily="34" charset="0"/>
              <a:cs typeface="Arial" pitchFamily="34" charset="0"/>
            </a:endParaRPr>
          </a:p>
          <a:p>
            <a:pPr indent="457200" algn="just" rtl="1" eaLnBrk="0" fontAlgn="base" hangingPunct="0">
              <a:spcBef>
                <a:spcPct val="0"/>
              </a:spcBef>
              <a:spcAft>
                <a:spcPct val="0"/>
              </a:spcAft>
            </a:pP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لما كانت الهضاب المحيطة بالمحيط الهندي ذات جوانب شديدة الانحدار، فان البحار الهامشية قليلة ومحدودة. </a:t>
            </a:r>
          </a:p>
          <a:p>
            <a:pPr indent="457200" algn="just" rtl="1" eaLnBrk="0" fontAlgn="base" hangingPunct="0">
              <a:spcBef>
                <a:spcPct val="0"/>
              </a:spcBef>
              <a:spcAft>
                <a:spcPct val="0"/>
              </a:spcAft>
            </a:pP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يمكن اعتبار البحر العربي وخليج بنغال مجرد امتداد شمالى للمحيط الهندي تفصل بينهما شبه جزيرة الهند.</a:t>
            </a:r>
          </a:p>
          <a:p>
            <a:pPr indent="457200" algn="just" rtl="1" eaLnBrk="0" fontAlgn="base" hangingPunct="0">
              <a:spcBef>
                <a:spcPct val="0"/>
              </a:spcBef>
              <a:spcAft>
                <a:spcPct val="0"/>
              </a:spcAft>
            </a:pP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 قناة موزمبيق تفصل بين جزيرة مدغشقر واليابس الأفريقي.</a:t>
            </a:r>
          </a:p>
          <a:p>
            <a:pPr indent="457200" algn="just" rtl="1" eaLnBrk="0" fontAlgn="base" hangingPunct="0">
              <a:spcBef>
                <a:spcPct val="0"/>
              </a:spcBef>
              <a:spcAft>
                <a:spcPct val="0"/>
              </a:spcAft>
            </a:pP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 وعلي هذا الأساس يمكن القول أن البحر الوحيد المتصل بالمحيط الهندي هو </a:t>
            </a:r>
            <a:r>
              <a:rPr lang="ar-EG" sz="2400" b="1" spc="15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البحر الأحمر والخليج العربي .</a:t>
            </a:r>
          </a:p>
          <a:p>
            <a:pPr indent="457200" algn="just" rtl="1" eaLnBrk="0" fontAlgn="base" hangingPunct="0">
              <a:spcBef>
                <a:spcPct val="0"/>
              </a:spcBef>
              <a:spcAft>
                <a:spcPct val="0"/>
              </a:spcAft>
            </a:pPr>
            <a:r>
              <a:rPr lang="ar-EG" sz="2400" b="1" spc="15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 </a:t>
            </a:r>
            <a:endParaRPr lang="en-US" sz="2400" b="1" cap="none" spc="150" dirty="0">
              <a:ln w="11430"/>
              <a:solidFill>
                <a:srgbClr val="F8F8F8"/>
              </a:solidFill>
              <a:effectLst>
                <a:outerShdw blurRad="25400" algn="tl" rotWithShape="0">
                  <a:srgbClr val="000000">
                    <a:alpha val="43000"/>
                  </a:srgbClr>
                </a:outerShdw>
              </a:effectLst>
            </a:endParaRPr>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4" name="Slide Number Placeholder 3"/>
          <p:cNvSpPr>
            <a:spLocks noGrp="1"/>
          </p:cNvSpPr>
          <p:nvPr>
            <p:ph type="sldNum" sz="quarter" idx="12"/>
          </p:nvPr>
        </p:nvSpPr>
        <p:spPr/>
        <p:txBody>
          <a:bodyPr/>
          <a:lstStyle/>
          <a:p>
            <a:fld id="{D1920040-1706-4513-9075-312E5A0B99A6}"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3" name="Picture 3" descr="الأحمر"/>
          <p:cNvPicPr>
            <a:picLocks noChangeAspect="1" noChangeArrowheads="1"/>
          </p:cNvPicPr>
          <p:nvPr/>
        </p:nvPicPr>
        <p:blipFill>
          <a:blip r:embed="rId2" cstate="print"/>
          <a:srcRect/>
          <a:stretch>
            <a:fillRect/>
          </a:stretch>
        </p:blipFill>
        <p:spPr bwMode="auto">
          <a:xfrm>
            <a:off x="214473" y="1556792"/>
            <a:ext cx="3493431" cy="3384376"/>
          </a:xfrm>
          <a:prstGeom prst="rect">
            <a:avLst/>
          </a:prstGeom>
          <a:noFill/>
          <a:ln w="28575">
            <a:solidFill>
              <a:srgbClr val="000000"/>
            </a:solidFill>
            <a:miter lim="800000"/>
            <a:headEnd/>
            <a:tailEnd/>
          </a:ln>
        </p:spPr>
      </p:pic>
      <p:sp>
        <p:nvSpPr>
          <p:cNvPr id="5" name="Rectangle 4"/>
          <p:cNvSpPr/>
          <p:nvPr/>
        </p:nvSpPr>
        <p:spPr>
          <a:xfrm>
            <a:off x="3851920" y="188640"/>
            <a:ext cx="5112568" cy="6370975"/>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indent="457200" algn="just" rtl="1" eaLnBrk="0" fontAlgn="base" hangingPunct="0">
              <a:spcBef>
                <a:spcPct val="0"/>
              </a:spcBef>
              <a:spcAft>
                <a:spcPct val="0"/>
              </a:spcAft>
            </a:pPr>
            <a:r>
              <a:rPr lang="ar-EG" sz="2400" b="1" spc="15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ويشغل البحر الأحمر جزء من الأخدود الأفريقي بين افريقية وشبه جزيرة بلاد العرب. وسواحل البحر الأحمر صخرية ذات انحدار شديد. ثم يتفرع البحر الأحمر في الشمال إلي خليج السويس والعقبة وبينهما شبه جزيرة سيناء، ويفصل بين البحر الأحمر والمحيط الهندي مضيق ضحل هو مضيق باب المندب حيث يصل العمق إلي 200 قامة فقط. أما الخليج العربي فهو منخفض ضحل يمتلئ تدريجيا بواسطة رواسب نهري دجلة والفرات</a:t>
            </a:r>
            <a:r>
              <a:rPr lang="en-US" sz="2400" b="1" spc="15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 </a:t>
            </a:r>
            <a:r>
              <a:rPr lang="ar-EG" sz="2400" b="1" spc="15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a:t>
            </a:r>
          </a:p>
          <a:p>
            <a:pPr indent="457200" algn="just" rtl="1" eaLnBrk="0" fontAlgn="base" hangingPunct="0">
              <a:spcBef>
                <a:spcPct val="0"/>
              </a:spcBef>
              <a:spcAft>
                <a:spcPct val="0"/>
              </a:spcAft>
            </a:pPr>
            <a:r>
              <a:rPr lang="ar-EG" sz="2400" b="1" spc="15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ينفصل الخليج العربي عن خليج عمان والمحيط الهندي بواسطة شبه جزيرة عمان التي تمتد فتجعل اتساع مضيق هرمز</a:t>
            </a:r>
            <a:r>
              <a:rPr lang="en-US" sz="2400" b="1" spc="15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HORMUZ STRAIT</a:t>
            </a:r>
            <a:r>
              <a:rPr lang="ar-EG" sz="2400" b="1" spc="15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 خمسين ميلا فقط</a:t>
            </a:r>
            <a:endParaRPr lang="en-US" sz="2400" b="1" spc="15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endParaRPr>
          </a:p>
          <a:p>
            <a:pPr indent="457200" algn="just" rtl="1" eaLnBrk="0" fontAlgn="base" hangingPunct="0">
              <a:spcBef>
                <a:spcPct val="0"/>
              </a:spcBef>
              <a:spcAft>
                <a:spcPct val="0"/>
              </a:spcAft>
            </a:pPr>
            <a:endParaRPr lang="en-US" sz="2400" b="1" spc="15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endParaRPr>
          </a:p>
        </p:txBody>
      </p:sp>
      <p:sp>
        <p:nvSpPr>
          <p:cNvPr id="7" name="Footer Placeholder 6"/>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D1920040-1706-4513-9075-312E5A0B99A6}"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القطب الشمالى"/>
          <p:cNvPicPr>
            <a:picLocks noChangeAspect="1" noChangeArrowheads="1"/>
          </p:cNvPicPr>
          <p:nvPr/>
        </p:nvPicPr>
        <p:blipFill>
          <a:blip r:embed="rId2" cstate="print"/>
          <a:srcRect/>
          <a:stretch>
            <a:fillRect/>
          </a:stretch>
        </p:blipFill>
        <p:spPr bwMode="auto">
          <a:xfrm>
            <a:off x="467544" y="2564904"/>
            <a:ext cx="2952328" cy="3528392"/>
          </a:xfrm>
          <a:prstGeom prst="rect">
            <a:avLst/>
          </a:prstGeom>
          <a:noFill/>
          <a:ln w="28575">
            <a:solidFill>
              <a:srgbClr val="000000"/>
            </a:solidFill>
            <a:miter lim="800000"/>
            <a:headEnd/>
            <a:tailEnd/>
          </a:ln>
        </p:spPr>
      </p:pic>
      <p:sp>
        <p:nvSpPr>
          <p:cNvPr id="31747" name="Rectangle 3"/>
          <p:cNvSpPr>
            <a:spLocks noChangeArrowheads="1"/>
          </p:cNvSpPr>
          <p:nvPr/>
        </p:nvSpPr>
        <p:spPr bwMode="auto">
          <a:xfrm>
            <a:off x="3635896" y="2934232"/>
            <a:ext cx="5292080" cy="3323987"/>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r>
              <a:rPr lang="ar-EG"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ويكاد اليابس يحيط بالمحيط الشمالي يقطعه بعض الفتحات  وأهم هذه الفتحات بحر برنج عند خط طول 97 ْ غربا. والممرات الموجودة بين جزيرة جرينلندة وجزيرة أيسلندة والجزر البريطانية وهي ممرات قليلة وضيقة أيضا. ومعظم محيط القطب الشمالي مغلق في أغلب شهور الشتاء بسبب تجمد مياهه.والمحيط القطبى الشمالى أدنى المحيطات من حيث درجة الملوحة.</a:t>
            </a:r>
            <a:endPar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endParaRP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467544" y="332656"/>
            <a:ext cx="8280920" cy="2123658"/>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EG" sz="36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PT Bold Heading"/>
                <a:ea typeface="Times New Roman" pitchFamily="18" charset="0"/>
                <a:cs typeface="Arial" pitchFamily="34" charset="0"/>
              </a:rPr>
              <a:t>محيط القطب الشمالي</a:t>
            </a:r>
            <a:endParaRPr kumimoji="0" lang="en-US" sz="36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1" u="sng"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المساحة والشكل:</a:t>
            </a:r>
            <a:endParaRPr kumimoji="0" lang="en-US"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يقع فى نصف الكرة الشمالى ، والشكل العام  يكاد يكون مستديراً، بحيث يقع القطب الشمالي أقرب إلي ساحل جرينلندة منه إلي ساحل ألاسكا وسيبيريا وتبلغ مساحة محيط القطب الشمالي حوالي 5.5 مليون ميل مربع. </a:t>
            </a:r>
            <a:endParaRPr lang="en-US"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7" name="Footer Placeholder 6"/>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D1920040-1706-4513-9075-312E5A0B99A6}"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1" descr="قاع القطبى"/>
          <p:cNvPicPr>
            <a:picLocks noChangeAspect="1" noChangeArrowheads="1"/>
          </p:cNvPicPr>
          <p:nvPr/>
        </p:nvPicPr>
        <p:blipFill>
          <a:blip r:embed="rId2" cstate="print"/>
          <a:srcRect/>
          <a:stretch>
            <a:fillRect/>
          </a:stretch>
        </p:blipFill>
        <p:spPr bwMode="auto">
          <a:xfrm>
            <a:off x="611560" y="1844824"/>
            <a:ext cx="3448050" cy="3573462"/>
          </a:xfrm>
          <a:prstGeom prst="rect">
            <a:avLst/>
          </a:prstGeom>
          <a:noFill/>
          <a:ln w="28575">
            <a:solidFill>
              <a:srgbClr val="000000"/>
            </a:solidFill>
            <a:miter lim="800000"/>
            <a:headEnd/>
            <a:tailEnd/>
          </a:ln>
        </p:spPr>
      </p:pic>
      <p:sp>
        <p:nvSpPr>
          <p:cNvPr id="5" name="Rectangle 4"/>
          <p:cNvSpPr/>
          <p:nvPr/>
        </p:nvSpPr>
        <p:spPr>
          <a:xfrm>
            <a:off x="1229811" y="188640"/>
            <a:ext cx="5884944" cy="923330"/>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kumimoji="0" lang="ar-EG" sz="5400" b="1"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قاع محيط القطب الشمالي</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tangle 5"/>
          <p:cNvSpPr/>
          <p:nvPr/>
        </p:nvSpPr>
        <p:spPr>
          <a:xfrm>
            <a:off x="4355976" y="1412776"/>
            <a:ext cx="4392488" cy="4770537"/>
          </a:xfrm>
          <a:prstGeom prst="rect">
            <a:avLst/>
          </a:prstGeom>
        </p:spPr>
        <p:style>
          <a:lnRef idx="1">
            <a:schemeClr val="accent6"/>
          </a:lnRef>
          <a:fillRef idx="3">
            <a:schemeClr val="accent6"/>
          </a:fillRef>
          <a:effectRef idx="2">
            <a:schemeClr val="accent6"/>
          </a:effectRef>
          <a:fontRef idx="minor">
            <a:schemeClr val="lt1"/>
          </a:fontRef>
        </p:style>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EG" sz="28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معلوماتنا عن قاع المحيط الشمالي قليلة ومحدودة. ومن هذه المعلومات المحدودة يبدو أن هناك حوضا واحدا واسعا يبلغ متوسط عمقه حوالي 2000 قامة، وأكثر أجزائه عمقا يصل إلي 3076 قامة وحول هذا الحوض الأوسط توجد بحار هامشية يصل عمقها إلي 1000 قامة في المتوسط</a:t>
            </a:r>
            <a:r>
              <a:rPr kumimoji="0" lang="en-US" sz="28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 </a:t>
            </a:r>
            <a:endParaRPr lang="en-US" sz="2800" b="1" cap="none" spc="150" dirty="0">
              <a:ln w="11430"/>
              <a:solidFill>
                <a:srgbClr val="F8F8F8"/>
              </a:solidFill>
              <a:effectLst>
                <a:outerShdw blurRad="25400" algn="tl" rotWithShape="0">
                  <a:srgbClr val="000000">
                    <a:alpha val="43000"/>
                  </a:srgbClr>
                </a:outerShdw>
              </a:effectLst>
            </a:endParaRPr>
          </a:p>
        </p:txBody>
      </p:sp>
      <p:sp>
        <p:nvSpPr>
          <p:cNvPr id="8" name="Footer Placeholder 7"/>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D1920040-1706-4513-9075-312E5A0B99A6}"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بحار القطبى"/>
          <p:cNvPicPr>
            <a:picLocks noChangeAspect="1" noChangeArrowheads="1"/>
          </p:cNvPicPr>
          <p:nvPr/>
        </p:nvPicPr>
        <p:blipFill>
          <a:blip r:embed="rId2" cstate="print"/>
          <a:srcRect/>
          <a:stretch>
            <a:fillRect/>
          </a:stretch>
        </p:blipFill>
        <p:spPr bwMode="auto">
          <a:xfrm>
            <a:off x="2051720" y="3356992"/>
            <a:ext cx="5112568" cy="3024336"/>
          </a:xfrm>
          <a:prstGeom prst="rect">
            <a:avLst/>
          </a:prstGeom>
          <a:noFill/>
          <a:ln w="28575">
            <a:solidFill>
              <a:srgbClr val="000000"/>
            </a:solidFill>
            <a:miter lim="800000"/>
            <a:headEnd/>
            <a:tailEnd/>
          </a:ln>
        </p:spPr>
      </p:pic>
      <p:sp>
        <p:nvSpPr>
          <p:cNvPr id="4" name="Rectangle 3"/>
          <p:cNvSpPr/>
          <p:nvPr/>
        </p:nvSpPr>
        <p:spPr>
          <a:xfrm>
            <a:off x="179512" y="476672"/>
            <a:ext cx="8748464" cy="2677656"/>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marL="0" marR="0" lvl="0" indent="457200" algn="ctr" defTabSz="914400" rtl="1" eaLnBrk="1" fontAlgn="base" latinLnBrk="0" hangingPunct="1">
              <a:lnSpc>
                <a:spcPct val="100000"/>
              </a:lnSpc>
              <a:spcBef>
                <a:spcPct val="0"/>
              </a:spcBef>
              <a:spcAft>
                <a:spcPct val="0"/>
              </a:spcAft>
              <a:buClrTx/>
              <a:buSzTx/>
              <a:buFontTx/>
              <a:buNone/>
              <a:tabLst/>
            </a:pPr>
            <a:r>
              <a:rPr kumimoji="0" lang="ar-EG" sz="2400" b="1" i="1" u="sng"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البحار الهامشية المتصلة بمحيط القطب الشمالي :</a:t>
            </a:r>
            <a:endParaRPr kumimoji="0" lang="en-US" sz="24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endParaRPr>
          </a:p>
          <a:p>
            <a:pPr marL="0" marR="0" lvl="0" indent="45720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توجد بحار هامشية علي طول السواحل الشمالية للقارات المطلة علي محيط القطب الشمالي، ويمثلها بحر بيفورت</a:t>
            </a:r>
            <a:r>
              <a:rPr kumimoji="0" lang="en-US" sz="24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 </a:t>
            </a:r>
            <a:r>
              <a:rPr kumimoji="0" lang="en-US" sz="2400" b="1" i="0" u="none" strike="noStrike" cap="all" spc="0" normalizeH="0" baseline="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Simplified Arabic" pitchFamily="18" charset="-78"/>
              </a:rPr>
              <a:t>Beafort</a:t>
            </a:r>
            <a:r>
              <a:rPr kumimoji="0" lang="en-US" sz="24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Simplified Arabic" pitchFamily="18" charset="-78"/>
              </a:rPr>
              <a:t> sea</a:t>
            </a:r>
            <a:r>
              <a:rPr kumimoji="0" lang="ar-EG" sz="24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 علي ساحل الاسكا، وبحر شرق سيبيريا وبحر لابتف</a:t>
            </a:r>
            <a:r>
              <a:rPr kumimoji="0" lang="en-US" sz="24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Simplified Arabic" pitchFamily="18" charset="-78"/>
              </a:rPr>
              <a:t> Laptev sea</a:t>
            </a:r>
            <a:r>
              <a:rPr kumimoji="0" lang="ar-EG" sz="24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 وبحر كارا</a:t>
            </a:r>
            <a:r>
              <a:rPr kumimoji="0" lang="en-US" sz="24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 </a:t>
            </a:r>
            <a:r>
              <a:rPr kumimoji="0" lang="en-US" sz="24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Simplified Arabic" pitchFamily="18" charset="-78"/>
              </a:rPr>
              <a:t>Kara sea</a:t>
            </a:r>
            <a:r>
              <a:rPr kumimoji="0" lang="ar-EG" sz="24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 بين نهر أوب</a:t>
            </a:r>
            <a:r>
              <a:rPr kumimoji="0" lang="en-US" sz="24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Simplified Arabic" pitchFamily="18" charset="-78"/>
              </a:rPr>
              <a:t>Ob</a:t>
            </a:r>
            <a:r>
              <a:rPr kumimoji="0" lang="ar-EG" sz="24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 ونوفيازمليا</a:t>
            </a:r>
            <a:r>
              <a:rPr kumimoji="0" lang="en-US" sz="24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Simplified Arabic" pitchFamily="18" charset="-78"/>
              </a:rPr>
              <a:t>Novaya </a:t>
            </a:r>
            <a:r>
              <a:rPr kumimoji="0" lang="en-US" sz="2400" b="1" i="0" u="none" strike="noStrike" cap="all" spc="0" normalizeH="0" baseline="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Simplified Arabic" pitchFamily="18" charset="-78"/>
              </a:rPr>
              <a:t>zemlya</a:t>
            </a:r>
            <a:r>
              <a:rPr kumimoji="0" lang="ar-EG" sz="24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 وبحر بارنت</a:t>
            </a:r>
            <a:r>
              <a:rPr kumimoji="0" lang="en-US" sz="24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 </a:t>
            </a:r>
            <a:r>
              <a:rPr kumimoji="0" lang="en-US" sz="2400" b="1" i="0" u="none" strike="noStrike" cap="all" spc="0" normalizeH="0" baseline="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Simplified Arabic" pitchFamily="18" charset="-78"/>
              </a:rPr>
              <a:t>Barnts</a:t>
            </a:r>
            <a:r>
              <a:rPr kumimoji="0" lang="en-US" sz="24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Simplified Arabic" pitchFamily="18" charset="-78"/>
              </a:rPr>
              <a:t> sea</a:t>
            </a:r>
            <a:r>
              <a:rPr kumimoji="0" lang="ar-EG" sz="24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 فى النرويج وجزيرة سبتزبرجن</a:t>
            </a:r>
            <a:r>
              <a:rPr kumimoji="0" lang="en-US" sz="24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 </a:t>
            </a:r>
            <a:r>
              <a:rPr kumimoji="0" lang="en-US" sz="24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a typeface="Times New Roman" pitchFamily="18" charset="0"/>
                <a:cs typeface="Simplified Arabic" pitchFamily="18" charset="-78"/>
              </a:rPr>
              <a:t>Spitsbergen</a:t>
            </a:r>
            <a:r>
              <a:rPr kumimoji="0" lang="ar-EG" sz="2400" b="1" i="0" u="none" strike="noStrike" cap="all" spc="0" normalizeH="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implified Arabic" pitchFamily="18" charset="-78"/>
                <a:ea typeface="Times New Roman" pitchFamily="18" charset="0"/>
                <a:cs typeface="Simplified Arabic" pitchFamily="18" charset="-78"/>
              </a:rPr>
              <a:t>. كذلك يوجد عدد كبير من المضايق بين الجزر المختلفة المتناثرة في محيط القطب الشمالي</a:t>
            </a:r>
            <a:endParaRPr lang="en-US" sz="2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5" name="Slide Number Placeholder 4"/>
          <p:cNvSpPr>
            <a:spLocks noGrp="1"/>
          </p:cNvSpPr>
          <p:nvPr>
            <p:ph type="sldNum" sz="quarter" idx="12"/>
          </p:nvPr>
        </p:nvSpPr>
        <p:spPr/>
        <p:txBody>
          <a:bodyPr/>
          <a:lstStyle/>
          <a:p>
            <a:fld id="{D1920040-1706-4513-9075-312E5A0B99A6}"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158</TotalTime>
  <Words>777</Words>
  <Application>Microsoft Office PowerPoint</Application>
  <PresentationFormat>On-screen Show (4:3)</PresentationFormat>
  <Paragraphs>57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AZZA</dc:creator>
  <cp:lastModifiedBy>Dr.Azza</cp:lastModifiedBy>
  <cp:revision>121</cp:revision>
  <dcterms:created xsi:type="dcterms:W3CDTF">2012-03-11T05:42:50Z</dcterms:created>
  <dcterms:modified xsi:type="dcterms:W3CDTF">2021-01-02T12:44:28Z</dcterms:modified>
</cp:coreProperties>
</file>